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13"/>
  </p:notes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92" r:id="rId11"/>
    <p:sldId id="277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2294" autoAdjust="0"/>
  </p:normalViewPr>
  <p:slideViewPr>
    <p:cSldViewPr snapToGrid="0">
      <p:cViewPr varScale="1">
        <p:scale>
          <a:sx n="76" d="100"/>
          <a:sy n="76" d="100"/>
        </p:scale>
        <p:origin x="907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794F23-1745-4D5A-88D3-A7E9D27436C9}" type="datetimeFigureOut">
              <a:rPr lang="en-US" smtClean="0"/>
              <a:t>6/26/2021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D91D53-0CA1-47CE-83B4-893F07017B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8718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በቀጥተኛ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ሽያጭ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ውስጥ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ሰዎችን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አገልግሎት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ገዝተው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ደስተኛ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ሲሆኑ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ለሌሎች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ምርቱን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እንዲገዙ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ሲጠቁሙ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ገጽታ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ገንቢ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ሆነው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መስራት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ጀመሩ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ስለዚህ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አንተም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ሰዎችን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የምትጋብዘው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ምርቱን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እንዲጠቀሙ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ሰዎችን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በቅድሚያ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ለስልጠናው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ወይስ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ለገጽታ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ገንቢነት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እድሉ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የምጋብዘው</a:t>
            </a:r>
            <a:r>
              <a:rPr lang="am-ET" sz="18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?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ከላይ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በምስሉ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እንደተመለከትነው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ቀጥተኛ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ሽያጭ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ደስተኛ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የሆኑ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ደንበኞች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ስለተደሰቱበት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አገልግሎት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የሚያስተዋውቁበት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ሥራ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ይህም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ገፅታ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ገንቢ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ወይንም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አገልግሎት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ያስተዋውቃል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እንጂ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በማስተዋወቁ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ምክንያት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የሚያገኘውን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ጥቅም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በዋነኛነት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አያስተዋውቅም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ማለት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በተጨማሪም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ምርቱን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ለማሸጥ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ብሎ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የገበያ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ጥናቱን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ማባበያ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ማቅረብ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የለበትም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ይህንን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ከመተግበር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መቆጠብ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እጅግ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በጣም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አስፈላጊ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91D53-0CA1-47CE-83B4-893F07017BB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3295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አስታወስ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ወደ ኋላ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ሄድ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በልና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አንተ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በዚህ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ድንቅ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ሙያ ውስጥ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በመሆንህ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ከአፕላይንህም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ይሁን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ከሌሎች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ያህል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እንደተቀበልክ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አስታውስ።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የቱ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ይበልጣል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?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ለስጠናው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የከፈልከው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ወይስ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አንተ 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ከስልጠናው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ያገኘኸው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?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በእርግጠኝነት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ጥቅሙ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ይበልጣል።ታዲያ አንተም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ለሰዎች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እየሰጠ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ያለኸው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</a:t>
            </a:r>
            <a:r>
              <a:rPr lang="en-US" sz="1800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ህንን</a:t>
            </a:r>
            <a:r>
              <a:rPr lang="en-US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መልካም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1800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እድል ነው።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91D53-0CA1-47CE-83B4-893F07017BB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14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Let them practice in pairs: as an </a:t>
            </a:r>
            <a:r>
              <a:rPr lang="en-US" dirty="0" err="1"/>
              <a:t>ibo</a:t>
            </a:r>
            <a:r>
              <a:rPr lang="en-US" dirty="0"/>
              <a:t> and a guest. (Direct, Indirect, Super indirect invitation rehearsal and let them practice on the stage.)</a:t>
            </a:r>
          </a:p>
          <a:p>
            <a:r>
              <a:rPr lang="en-US" dirty="0"/>
              <a:t>Use sample dialogue from the GSystem organizer and planner.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D91D53-0CA1-47CE-83B4-893F07017BB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98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96047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0151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43431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820182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83745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384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50087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9065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92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762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06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86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05552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39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3504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81920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5650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90712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86F1C63-26F5-4AA4-9D1E-D85CFB56E7D6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24027"/>
            <a:ext cx="7315200" cy="1825096"/>
          </a:xfrm>
          <a:solidFill>
            <a:schemeClr val="bg1">
              <a:alpha val="45000"/>
            </a:schemeClr>
          </a:solidFill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en-US" sz="7200" b="1" kern="1400" spc="-38" dirty="0" err="1">
                <a:latin typeface="Nyala" panose="02000504070300020003" pitchFamily="2" charset="0"/>
                <a:ea typeface="MingLiU" panose="020B0604030504040204" pitchFamily="49" charset="-120"/>
                <a:cs typeface="Nyala" panose="02000504070300020003" pitchFamily="2" charset="0"/>
              </a:rPr>
              <a:t>ግብዣ</a:t>
            </a:r>
            <a:endParaRPr lang="en-US" sz="7200" kern="1400" spc="-38" dirty="0">
              <a:latin typeface="Calibri Light" panose="020F03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50" y="957968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0ABA7CB-28F4-484F-BD4A-EB282CECAFB1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106EAE6-4E8B-49FB-ADEA-34EE7DD5B354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3E9F7E1-A64A-45BE-B456-DE5FC353BF24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9E0F7FF-764A-475C-8E76-594A8C506D9D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876ACFF1-A186-47A0-8B96-EC6D3C3E204E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081435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541F76F-34EF-4C85-9931-5CA2A55427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35775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3FAC94-CA92-4913-97DA-4C41A69FF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180" y="50950"/>
            <a:ext cx="5365820" cy="1293028"/>
          </a:xfrm>
          <a:solidFill>
            <a:schemeClr val="bg1">
              <a:alpha val="47000"/>
            </a:schemeClr>
          </a:solidFill>
        </p:spPr>
        <p:txBody>
          <a:bodyPr>
            <a:normAutofit/>
          </a:bodyPr>
          <a:lstStyle/>
          <a:p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ቱ</a:t>
            </a:r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የግብዣ</a:t>
            </a:r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ሂደቶች</a:t>
            </a:r>
            <a:endParaRPr 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5C9C5E0-EB4A-44FA-9239-9DBEFBD49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" y="411170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08BA09F9-7D6D-4472-B710-F57FD45D14B6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4BBDF2-B63E-476A-9995-53C70EA6BB51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54EF038-2378-4377-93A0-0B5D47B66DA9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3608907C-EDDD-423C-919A-4DE3DCE5FF61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AB61BDDF-CA5C-4510-89DE-07ACD58E4DC2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4256289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4C48C925-EFEB-473A-9A9E-938E28AB1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70090" y="3795494"/>
            <a:ext cx="4659560" cy="17257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From The book</a:t>
            </a:r>
          </a:p>
          <a:p>
            <a:pPr marL="0" indent="0">
              <a:buNone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GoPro</a:t>
            </a:r>
          </a:p>
          <a:p>
            <a:pPr marL="0" indent="0">
              <a:buNone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Seven steps to become a network marketing professional.</a:t>
            </a:r>
          </a:p>
          <a:p>
            <a:pPr marL="0" indent="0">
              <a:buNone/>
            </a:pPr>
            <a:r>
              <a:rPr lang="en-US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By Eric Worre.</a:t>
            </a: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32280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984417C-DBE0-47CE-A8DA-3AF35956ECC2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9ECCB4B-11ED-4AE9-AAC9-78A34DD34CC6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C267436-2CF1-47A9-B1D5-E51C91789CE3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F7CF6D0-2870-47E4-9705-5823F957D4D1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04FAADB-A646-4187-8EA5-413DE1398948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04296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C1D42-17DB-4A46-BE20-A1E9B5ADA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1700" y="20799"/>
            <a:ext cx="6377940" cy="1293028"/>
          </a:xfrm>
        </p:spPr>
        <p:txBody>
          <a:bodyPr>
            <a:normAutofit/>
          </a:bodyPr>
          <a:lstStyle/>
          <a:p>
            <a:r>
              <a:rPr lang="am-ET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ግብዣ ለምን?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272C5-A95A-49CC-AA29-BC54772613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B0B691D-93A1-40AF-9F5D-969E572D4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64643"/>
            <a:ext cx="9144001" cy="5893358"/>
          </a:xfrm>
          <a:prstGeom prst="rect">
            <a:avLst/>
          </a:prstGeom>
          <a:solidFill>
            <a:schemeClr val="tx1"/>
          </a:solidFill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8A104DC4-36B9-4D39-9C56-8FAFD03DE9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8" y="309779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29D5B4B7-A60C-4B47-AB9E-C43D7D18F2BF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1DA1851C-E9FC-4BAC-B87B-FF145F4F9B4B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F616F99F-70D9-4A17-9B1D-46BCE118D657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2D2D29B4-F93F-41A3-A655-E62B9FC30ED8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1A63410E-3FDF-42C5-8229-F6A6704765D1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9792530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wind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60CC416B-9936-4D3D-9267-BBB042B79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64393"/>
            <a:ext cx="9144000" cy="512921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870756F-2E0D-4FB3-B476-BC031A5A0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am-ET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እንዴት ሰዎችን ልጋብዝ?</a:t>
            </a:r>
            <a:endParaRPr 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427F1C-0543-44EF-A9FF-25C71E78B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2114176"/>
            <a:ext cx="7955280" cy="4069080"/>
          </a:xfrm>
        </p:spPr>
        <p:txBody>
          <a:bodyPr>
            <a:normAutofit/>
          </a:bodyPr>
          <a:lstStyle/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በአካል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       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ስልክ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በመደወል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በኦንላይን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ማህበራዊ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ሚዲያን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በመጠቀም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ቦት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በመጠቀም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አትራክሽን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ማርኬቲንግ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በሚሰሩ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ድረገፆች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7F669673-CC35-42EC-8841-96B8717A7F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54" y="1132280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DC3154EA-5E35-47CE-8BAE-93463EACCF2A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5B980BF-E872-4583-9AAA-A21FBC46F001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A67DFB6C-1A09-4C5B-9A50-791779C4A45D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51372CD-141D-4D4C-B1CB-F352BB8DCD48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58D3A51-49DE-41E5-A533-D3F4A3E9A2D4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4914989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prestig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34CFFBDA-AF5F-4A5E-92D6-8F6B71FCCE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FE15159-F0CC-461C-8BB5-640C22E331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314" y="81088"/>
            <a:ext cx="8651631" cy="1293028"/>
          </a:xfrm>
          <a:solidFill>
            <a:schemeClr val="bg1">
              <a:alpha val="35000"/>
            </a:schemeClr>
          </a:solidFill>
        </p:spPr>
        <p:txBody>
          <a:bodyPr>
            <a:normAutofit/>
          </a:bodyPr>
          <a:lstStyle/>
          <a:p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ግብዣንለማድረግ ልንረዳቸው የሚገቡ ነገሮች 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D245C4-20D5-4CD3-97CD-77A37D761C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4831" y="1462522"/>
            <a:ext cx="8669113" cy="4931742"/>
          </a:xfrm>
          <a:solidFill>
            <a:schemeClr val="bg1">
              <a:alpha val="26000"/>
            </a:schemeClr>
          </a:solidFill>
        </p:spPr>
        <p:txBody>
          <a:bodyPr>
            <a:normAutofit fontScale="85000" lnSpcReduction="20000"/>
          </a:bodyPr>
          <a:lstStyle/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እለት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እለት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ከስም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ዝርዝር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ጋብዝ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እለት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እለት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ሰዎችን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በማጨ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ት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ስም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ዝርዝርህን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አሳድግ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ግብዣን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ተፈጥሯዊ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አድርገው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በራስ መተማመን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ግልጽ በሆነ መንገድ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መቅረብ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አለበት</a:t>
            </a:r>
            <a:r>
              <a:rPr lang="am-ET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ሰዎችን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ስንጋብዝ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ካምፓኒው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፣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ስለምርቶቹ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አከፋፈል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ስልቱ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መናገር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የለብንም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መጋበዝ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እንጂ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አለማብራራት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ሰዎችን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መጋበዝ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እንጂ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ለማሳመን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ወይም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ግልፅ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ለማድረግ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አለመሞከር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endParaRPr lang="en-US" sz="3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"/>
              <a:tabLst>
                <a:tab pos="266700" algn="l"/>
              </a:tabLst>
            </a:pP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በግብዣ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ስክሪፕቶች</a:t>
            </a:r>
            <a:r>
              <a:rPr lang="en-US" sz="3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5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መጠቀም</a:t>
            </a:r>
            <a:endParaRPr lang="en-US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F8724B2-AA19-4325-BB78-738B58DB5C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981" y="441980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73C6B01-C8AF-4EB3-9BF3-88C37ECF5899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B27AB49-AF4C-40E1-860F-94515DCA14FE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4509F03B-7223-4D2D-8979-D9CD004E81FF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9F6FB101-ED26-4550-99BF-D3B3A55626AB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26646637-6B39-40C6-8959-6FC7ECA1CF75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2366795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3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8043A1B9-2EA5-4694-83BE-AB58CEA5E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883A344-E2B1-46F9-BB85-580CF80C2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174" y="131332"/>
            <a:ext cx="8067319" cy="1293028"/>
          </a:xfrm>
          <a:solidFill>
            <a:schemeClr val="bg1">
              <a:alpha val="39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 err="1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በግብዣ</a:t>
            </a:r>
            <a:r>
              <a:rPr lang="en-US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ወቅት</a:t>
            </a:r>
            <a:r>
              <a:rPr lang="en-US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ሊኖረን</a:t>
            </a:r>
            <a:r>
              <a:rPr lang="en-US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የሚገባ</a:t>
            </a:r>
            <a:r>
              <a:rPr lang="en-US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የስነልቦና</a:t>
            </a:r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አ</a:t>
            </a:r>
            <a:r>
              <a:rPr lang="en-US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ቋ</a:t>
            </a:r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ም</a:t>
            </a:r>
            <a:r>
              <a:rPr lang="am-ET" sz="3200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endParaRPr lang="en-US" sz="60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3B65F9B-7268-4B09-BEE2-6125328EC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8" y="496709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ED850730-AADE-4C09-A1C6-CF5F2F261882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22D027A6-C92D-4D25-BE30-23EF9A532B86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2C01D38D-1D16-453D-9B0A-450CBDCEC081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FF0EA41F-A761-47B3-9AE1-6BF2594C8E0C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723B947-A257-403E-8DF3-7C23B21E3966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3D4552-70FB-415B-B115-3B74DA33AA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732" y="1467056"/>
            <a:ext cx="8067318" cy="5067886"/>
          </a:xfrm>
          <a:solidFill>
            <a:schemeClr val="bg1">
              <a:alpha val="37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ፍላጎትን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ገንባ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በአንተ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ምክንያት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ከኩባንያው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ምርት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በመግዛታቸው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አንተ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ከምታገኘው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ኮሚሽን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በላይ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አገልግሎቱ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እንደሚ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ያስፈልጋቸው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አስታወስ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</a:p>
          <a:p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ለሰዎች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እድል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እየሰጠሀቸው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ስለሆነ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የልመና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ቃል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አለመጠቀም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endParaRPr lang="en-US" sz="3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ምናልባት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ባይቀበሉህ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ተስፋ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አትቁረጥ።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b="1" dirty="0">
              <a:effectLst/>
              <a:latin typeface="Ebrima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ያዩት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ያህል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እውቀት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አለው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የሚለውን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ሳይሆን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ለነገሩ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ባለህ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ፍቅር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መተማመን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</a:p>
          <a:p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ሁልግዜ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ህልምህን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ማሰብ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</a:t>
            </a:r>
            <a:r>
              <a:rPr lang="en-US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</a:t>
            </a:r>
            <a:r>
              <a:rPr lang="am-ET" sz="3200" b="1" dirty="0">
                <a:effectLst/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ባል</a:t>
            </a:r>
            <a:endParaRPr lang="en-US" sz="3200" b="1" dirty="0">
              <a:effectLst/>
              <a:latin typeface="Ebrima" panose="02000000000000000000" pitchFamily="2" charset="0"/>
              <a:ea typeface="Calibri" panose="020F0502020204030204" pitchFamily="34" charset="0"/>
              <a:cs typeface="Nyala" panose="02000504070300020003" pitchFamily="2" charset="0"/>
            </a:endParaRPr>
          </a:p>
          <a:p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42357887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B67FBC23-C225-4063-A90D-2FE199D9AE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D6FABD-B0F2-487A-8F14-47A774D32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591" y="241860"/>
            <a:ext cx="8313409" cy="1293028"/>
          </a:xfrm>
          <a:solidFill>
            <a:schemeClr val="bg1">
              <a:alpha val="32000"/>
            </a:schemeClr>
          </a:solidFill>
        </p:spPr>
        <p:txBody>
          <a:bodyPr>
            <a:normAutofit/>
          </a:bodyPr>
          <a:lstStyle/>
          <a:p>
            <a:r>
              <a:rPr lang="en-US" b="1" dirty="0"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የግብዣ</a:t>
            </a:r>
            <a:r>
              <a:rPr lang="en-US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r>
              <a:rPr lang="en-US" b="1" dirty="0" err="1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ማይንድሴት</a:t>
            </a:r>
            <a:r>
              <a:rPr lang="am-ET" b="1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 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64681-0F2F-4FEF-9689-6062A601B8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468" y="1587642"/>
            <a:ext cx="8318532" cy="3696052"/>
          </a:xfrm>
          <a:solidFill>
            <a:schemeClr val="bg1">
              <a:alpha val="35000"/>
            </a:schemeClr>
          </a:solidFill>
        </p:spPr>
        <p:txBody>
          <a:bodyPr>
            <a:normAutofit/>
          </a:bodyPr>
          <a:lstStyle/>
          <a:p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በግብዣ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ደስተኛ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:: </a:t>
            </a:r>
          </a:p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ውስጠ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ህሊናቸውን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በመጠቀም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የችግሮቻቸው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መፍትሄ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፤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የግቦቻቸው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ስኬት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ቁልፍ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ምክንያት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ሆኜ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አለሁ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መልካም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ዜና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የማሰራጭ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ስለሆንኩ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ደስተኛ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ነኝ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brima" panose="02000000000000000000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ግብዣዎቼ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በጣም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ውጤታማ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እና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አስደሳች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ናቸው።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5E47378-95C6-4875-B249-2FDF947DD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68" y="609767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7510FB7A-25D2-4586-9DFA-AB027C45B5A5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FDC44FF-3CC5-4FEF-ACC1-63898EC7B171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BCB9C394-3639-4745-9FC4-003B31A70C54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BD041A40-F0E1-4173-AB44-E34E581DA2EA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6521FE0A-4085-458A-8B89-64D018FFA508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2700271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40A5C191-FB51-4589-8D52-92F939A37B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8D3C5C-A4AD-4763-9EF4-B104B75DA7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74" y="241860"/>
            <a:ext cx="8454126" cy="1293028"/>
          </a:xfrm>
          <a:solidFill>
            <a:schemeClr val="bg1">
              <a:alpha val="35000"/>
            </a:schemeClr>
          </a:solidFill>
        </p:spPr>
        <p:txBody>
          <a:bodyPr>
            <a:normAutofit/>
          </a:bodyPr>
          <a:lstStyle/>
          <a:p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ማን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ጋር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እንደምትሄድ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Ge'ez-1" panose="020B0500000000000000" pitchFamily="34" charset="0"/>
              </a:rPr>
              <a:t> </a:t>
            </a:r>
            <a:r>
              <a:rPr lang="am-ET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አስተውል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D4E642-B168-4288-985B-3B43D724E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4744" y="1702193"/>
            <a:ext cx="7955280" cy="4069080"/>
          </a:xfrm>
          <a:solidFill>
            <a:schemeClr val="bg1">
              <a:alpha val="30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ሆን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ብለ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ህ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የመግዛት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አቅም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ያላቸው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ነገር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ለመስማት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ፍቃደኛ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ያልሆኑት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ጋር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የመደወል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ልምድ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ካልገነባህ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ለመስማት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ዝግጁ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የሆኑ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ነገር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ግን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ለመግዛት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አቅም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የሌላቸው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ጋር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የመደወል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ልማድ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ገንብታ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ሃል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ማለት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ነው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።</a:t>
            </a: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am-E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ሳልጋብዝ</a:t>
            </a:r>
            <a:r>
              <a:rPr lang="am-E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አልበላም</a:t>
            </a: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!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የሚለው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28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መፈክር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am-E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ትልቁ</a:t>
            </a:r>
            <a:r>
              <a:rPr lang="am-E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መመሪያህ ሊሆን</a:t>
            </a:r>
            <a:r>
              <a:rPr lang="am-E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ይገባል።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6BF307ED-CB0B-4F99-955F-0DA6C10693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71" y="609767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D7139E5-8425-4924-8CCE-FAC71CA8AA57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CA5713CC-7DFF-4E16-9BB7-5B48C84567BE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6E08014B-DD53-452F-A252-6DD5216463CD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51D2EBA1-CCD6-4524-89F8-8D49B3FBAFBE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567AA7A5-EDCE-4593-8402-566BE822CCDD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746179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4">
            <a:extLst>
              <a:ext uri="{FF2B5EF4-FFF2-40B4-BE49-F238E27FC236}">
                <a16:creationId xmlns:a16="http://schemas.microsoft.com/office/drawing/2014/main" id="{95B07F75-8AB4-4CCB-8C41-BD616D42C5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5426F3B-E900-4331-B7DA-B5917FD98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874" y="91136"/>
            <a:ext cx="8454126" cy="1293028"/>
          </a:xfrm>
          <a:solidFill>
            <a:schemeClr val="bg1">
              <a:alpha val="33000"/>
            </a:schemeClr>
          </a:solidFill>
        </p:spPr>
        <p:txBody>
          <a:bodyPr>
            <a:normAutofit/>
          </a:bodyPr>
          <a:lstStyle/>
          <a:p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ቱ</a:t>
            </a:r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የግብዣ</a:t>
            </a:r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ሂደቶች</a:t>
            </a:r>
            <a:endParaRPr lang="en-US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15915-340E-4FFA-9141-E6DA01453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874" y="1521323"/>
            <a:ext cx="8454126" cy="4069080"/>
          </a:xfrm>
          <a:solidFill>
            <a:schemeClr val="bg1">
              <a:alpha val="48000"/>
            </a:schemeClr>
          </a:solidFill>
        </p:spPr>
        <p:txBody>
          <a:bodyPr>
            <a:normAutofit/>
          </a:bodyPr>
          <a:lstStyle/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እነዚህን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በጥቂት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ደቂቃ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የሚጠናቀቁ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ደረጃዎች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ደጋግመን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በመለማመድ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ብንካናቸው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ብዙ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ሰዎች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እድሉን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እንዲቀበሉት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ያግ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ዘ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ናል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</a:t>
            </a:r>
          </a:p>
          <a:p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ቱን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የግብዣ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ሂደቶች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ስንጠቀም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ደንበኛው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መልስ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ምንም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አይነት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ቢሆን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ደረጃ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መዝለል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አያስፈልግም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! </a:t>
            </a:r>
          </a:p>
          <a:p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ስኬታማ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የቀጥተኛ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ሽ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Malgun Gothic" panose="020B0503020000020004" pitchFamily="34" charset="-127"/>
                <a:cs typeface="Malgun Gothic" panose="020B0503020000020004" pitchFamily="34" charset="-127"/>
              </a:rPr>
              <a:t>ያጭ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ሰራተኛ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ሁሉንም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ደረጃዎች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በአግባቡ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ይከውናል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፡፡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4430C806-35CB-4BEA-8A2C-7EBDFB9B61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" y="441314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08D7B32-8BC3-48DF-A211-32B1E768A598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1515307B-A452-4C64-BDD3-60FF52C81F1B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C7147BEC-D784-4C19-80D7-B5DD5A5240E9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4072AC49-36F1-4A02-82AD-7549D9EB9E1B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C723DB7-02CE-40E1-BC0A-78D8F7A65B54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617492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Content Placeholder 4">
            <a:extLst>
              <a:ext uri="{FF2B5EF4-FFF2-40B4-BE49-F238E27FC236}">
                <a16:creationId xmlns:a16="http://schemas.microsoft.com/office/drawing/2014/main" id="{23476E2E-FE84-4A2B-A57D-DD2295AF79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1" cy="683577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5A37C2-8F2F-4A9B-842F-6DFF852973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2386" y="40894"/>
            <a:ext cx="4491613" cy="1293028"/>
          </a:xfrm>
          <a:solidFill>
            <a:schemeClr val="bg1">
              <a:alpha val="32000"/>
            </a:schemeClr>
          </a:solidFill>
        </p:spPr>
        <p:txBody>
          <a:bodyPr/>
          <a:lstStyle/>
          <a:p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ቱ</a:t>
            </a:r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የግብዣ</a:t>
            </a:r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kern="0" dirty="0">
                <a:effectLst/>
                <a:latin typeface="Ebrima" panose="02000000000000000000" pitchFamily="2" charset="0"/>
                <a:ea typeface="Times New Roman" panose="02020603050405020304" pitchFamily="18" charset="0"/>
                <a:cs typeface="Nyala" panose="02000504070300020003" pitchFamily="2" charset="0"/>
              </a:rPr>
              <a:t>ሂደቶች</a:t>
            </a:r>
            <a:endParaRPr lang="en-US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296FE9A-04B7-4C49-83AB-AAFAF67A8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" y="391070"/>
            <a:ext cx="592931" cy="557213"/>
          </a:xfrm>
          <a:prstGeom prst="rect">
            <a:avLst/>
          </a:prstGeom>
          <a:noFill/>
          <a:ln>
            <a:noFill/>
          </a:ln>
          <a:effectLst/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B3B61EFD-0DE7-4AA4-A216-B5E47E702C23}"/>
              </a:ext>
            </a:extLst>
          </p:cNvPr>
          <p:cNvGrpSpPr>
            <a:grpSpLocks/>
          </p:cNvGrpSpPr>
          <p:nvPr/>
        </p:nvGrpSpPr>
        <p:grpSpPr bwMode="auto">
          <a:xfrm>
            <a:off x="134091" y="5598990"/>
            <a:ext cx="1125417" cy="1132327"/>
            <a:chOff x="2498357" y="4258270"/>
            <a:chExt cx="1828800" cy="1828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EEE9B56-6268-4B29-8BDA-CE2B1FD24B75}"/>
                </a:ext>
              </a:extLst>
            </p:cNvPr>
            <p:cNvSpPr/>
            <p:nvPr/>
          </p:nvSpPr>
          <p:spPr>
            <a:xfrm>
              <a:off x="2498357" y="4258270"/>
              <a:ext cx="1828800" cy="1828800"/>
            </a:xfrm>
            <a:prstGeom prst="rect">
              <a:avLst/>
            </a:prstGeom>
            <a:noFill/>
            <a:scene3d>
              <a:camera prst="perspectiveFront"/>
              <a:lightRig rig="threePt" dir="t"/>
            </a:scene3d>
          </p:spPr>
          <p:txBody>
            <a:bodyPr wrap="none">
              <a:prstTxWarp prst="textCirclePour">
                <a:avLst/>
              </a:prstTxWarp>
              <a:spAutoFit/>
              <a:scene3d>
                <a:camera prst="isometricOffAxis2Top"/>
                <a:lightRig rig="glow" dir="tl">
                  <a:rot lat="0" lon="0" rev="5400000"/>
                </a:lightRig>
              </a:scene3d>
              <a:sp3d contourW="12700">
                <a:bevelT w="25400" h="25400"/>
                <a:contourClr>
                  <a:schemeClr val="accent6">
                    <a:shade val="73000"/>
                  </a:schemeClr>
                </a:contourClr>
              </a:sp3d>
            </a:bodyPr>
            <a:lstStyle/>
            <a:p>
              <a:pPr>
                <a:defRPr/>
              </a:pPr>
              <a:r>
                <a:rPr lang="en-US" sz="4050" b="1" kern="0" dirty="0">
                  <a:ln w="11430"/>
                  <a:gradFill>
                    <a:gsLst>
                      <a:gs pos="0">
                        <a:srgbClr val="4A9BDC">
                          <a:tint val="90000"/>
                          <a:satMod val="120000"/>
                        </a:srgbClr>
                      </a:gs>
                      <a:gs pos="25000">
                        <a:srgbClr val="4A9BDC">
                          <a:tint val="93000"/>
                          <a:satMod val="120000"/>
                        </a:srgbClr>
                      </a:gs>
                      <a:gs pos="50000">
                        <a:srgbClr val="4A9BDC">
                          <a:shade val="89000"/>
                          <a:satMod val="110000"/>
                        </a:srgbClr>
                      </a:gs>
                      <a:gs pos="75000">
                        <a:srgbClr val="4A9BDC">
                          <a:tint val="93000"/>
                          <a:satMod val="120000"/>
                        </a:srgbClr>
                      </a:gs>
                      <a:gs pos="100000">
                        <a:srgbClr val="4A9BDC">
                          <a:tint val="90000"/>
                          <a:satMod val="120000"/>
                        </a:srgbClr>
                      </a:gs>
                    </a:gsLst>
                    <a:lin ang="5400000"/>
                  </a:gradFill>
                  <a:effectLst>
                    <a:outerShdw blurRad="80000" dist="40000" dir="5040000" algn="tl">
                      <a:srgbClr val="000000">
                        <a:alpha val="30000"/>
                      </a:srgbClr>
                    </a:outerShdw>
                  </a:effectLst>
                  <a:latin typeface="MS Reference Sans Serif" pitchFamily="34" charset="0"/>
                  <a:ea typeface="黑体" pitchFamily="2" charset="-122"/>
                </a:rPr>
                <a:t>Alpha! Recruitment </a:t>
              </a:r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7921C637-E1D2-4700-A3B9-3CF1EA0B8188}"/>
                </a:ext>
              </a:extLst>
            </p:cNvPr>
            <p:cNvSpPr/>
            <p:nvPr/>
          </p:nvSpPr>
          <p:spPr>
            <a:xfrm>
              <a:off x="3035808" y="4800600"/>
              <a:ext cx="777240" cy="777240"/>
            </a:xfrm>
            <a:prstGeom prst="ellipse">
              <a:avLst/>
            </a:prstGeom>
            <a:gradFill rotWithShape="1">
              <a:gsLst>
                <a:gs pos="0">
                  <a:srgbClr val="DF2E28">
                    <a:tint val="96000"/>
                    <a:satMod val="100000"/>
                    <a:lumMod val="104000"/>
                  </a:srgbClr>
                </a:gs>
                <a:gs pos="78000">
                  <a:srgbClr val="DF2E28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FEF19DB7-9824-4953-8B2D-66B81354A590}"/>
                </a:ext>
              </a:extLst>
            </p:cNvPr>
            <p:cNvSpPr/>
            <p:nvPr/>
          </p:nvSpPr>
          <p:spPr>
            <a:xfrm>
              <a:off x="3124200" y="4895088"/>
              <a:ext cx="594360" cy="594360"/>
            </a:xfrm>
            <a:prstGeom prst="ellipse">
              <a:avLst/>
            </a:prstGeom>
            <a:gradFill rotWithShape="1">
              <a:gsLst>
                <a:gs pos="0">
                  <a:srgbClr val="E9BF35">
                    <a:tint val="96000"/>
                    <a:satMod val="100000"/>
                    <a:lumMod val="104000"/>
                  </a:srgbClr>
                </a:gs>
                <a:gs pos="78000">
                  <a:srgbClr val="E9BF35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CF62C91C-B5B4-487D-BCD2-95C70AB14823}"/>
                </a:ext>
              </a:extLst>
            </p:cNvPr>
            <p:cNvSpPr/>
            <p:nvPr/>
          </p:nvSpPr>
          <p:spPr>
            <a:xfrm>
              <a:off x="3218688" y="4992624"/>
              <a:ext cx="411480" cy="411480"/>
            </a:xfrm>
            <a:prstGeom prst="ellipse">
              <a:avLst/>
            </a:prstGeom>
            <a:gradFill rotWithShape="1">
              <a:gsLst>
                <a:gs pos="0">
                  <a:srgbClr val="81BB42">
                    <a:tint val="96000"/>
                    <a:satMod val="100000"/>
                    <a:lumMod val="104000"/>
                  </a:srgbClr>
                </a:gs>
                <a:gs pos="78000">
                  <a:srgbClr val="81BB42">
                    <a:shade val="100000"/>
                    <a:satMod val="110000"/>
                    <a:lumMod val="100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48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/>
            </a:scene3d>
            <a:sp3d>
              <a:bevelT w="50800" h="25400"/>
            </a:sp3d>
          </p:spPr>
          <p:txBody>
            <a:bodyPr anchor="ctr"/>
            <a:lstStyle/>
            <a:p>
              <a:pPr>
                <a:defRPr/>
              </a:pPr>
              <a:endParaRPr lang="en-US" sz="1350" kern="0">
                <a:solidFill>
                  <a:prstClr val="white"/>
                </a:solidFill>
                <a:latin typeface="Century Gothic"/>
                <a:ea typeface="黑体" pitchFamily="2" charset="-122"/>
              </a:endParaRPr>
            </a:p>
          </p:txBody>
        </p:sp>
      </p:grp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70F70F-EEF3-464F-8C75-90AEDB6D3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" y="1842871"/>
            <a:ext cx="9144000" cy="4069080"/>
          </a:xfrm>
          <a:solidFill>
            <a:schemeClr val="bg1">
              <a:alpha val="31000"/>
            </a:schemeClr>
          </a:solidFill>
        </p:spPr>
        <p:txBody>
          <a:bodyPr>
            <a:normAutofit fontScale="925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መፍጠን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ማድነቅ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መጋበዝ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ባደርግልህ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ታደርጋለህ?</a:t>
            </a:r>
            <a:r>
              <a:rPr lang="am-ET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Ge'ez-1" panose="020B0500000000000000" pitchFamily="34" charset="0"/>
              </a:rPr>
              <a:t>  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5.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ማረጋገጫ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#1 -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የሰዓት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ቁርጠኝነት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ማግኘት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6.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ማረጋገጫ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#2-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የሰዓት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ቁርጠንነቱን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ማጠናከር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7.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ማረጋገጫ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#3-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ለሚቀጥለዉ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የስልክ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ጥሪ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ቀጠሮ</a:t>
            </a:r>
            <a:r>
              <a:rPr lang="en-US" sz="3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ማስያዝ</a:t>
            </a:r>
            <a:endParaRPr lang="en-US" sz="3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8.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ተሰናብቶ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ስልኩን</a:t>
            </a: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 </a:t>
            </a:r>
            <a:r>
              <a:rPr lang="en-US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brima" panose="02000000000000000000" pitchFamily="2" charset="0"/>
                <a:ea typeface="Calibri" panose="020F0502020204030204" pitchFamily="34" charset="0"/>
                <a:cs typeface="Nyala" panose="02000504070300020003" pitchFamily="2" charset="0"/>
              </a:rPr>
              <a:t>መዝጋት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1679701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airplan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000"/>
                            </p:stCondLst>
                            <p:childTnLst>
                              <p:par>
                                <p:cTn id="2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4000"/>
                            </p:stCondLst>
                            <p:childTnLst>
                              <p:par>
                                <p:cTn id="26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6000"/>
                            </p:stCondLst>
                            <p:childTnLst>
                              <p:par>
                                <p:cTn id="2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3008</TotalTime>
  <Words>552</Words>
  <Application>Microsoft Office PowerPoint</Application>
  <PresentationFormat>On-screen Show (4:3)</PresentationFormat>
  <Paragraphs>69</Paragraphs>
  <Slides>11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Arial</vt:lpstr>
      <vt:lpstr>Bookman Old Style</vt:lpstr>
      <vt:lpstr>Calibri</vt:lpstr>
      <vt:lpstr>Calibri Light</vt:lpstr>
      <vt:lpstr>Century Gothic</vt:lpstr>
      <vt:lpstr>Ebrima</vt:lpstr>
      <vt:lpstr>MS Reference Sans Serif</vt:lpstr>
      <vt:lpstr>Nyala</vt:lpstr>
      <vt:lpstr>Wingdings</vt:lpstr>
      <vt:lpstr>Vapor Trail</vt:lpstr>
      <vt:lpstr>ግብዣ</vt:lpstr>
      <vt:lpstr>ግብዣ ለምን?</vt:lpstr>
      <vt:lpstr>እንዴት ሰዎችን ልጋብዝ?</vt:lpstr>
      <vt:lpstr>ግብዣንለማድረግ ልንረዳቸው የሚገቡ ነገሮች </vt:lpstr>
      <vt:lpstr>በግብዣ ወቅት ሊኖረን የሚገባ የስነልቦና አቋም </vt:lpstr>
      <vt:lpstr>የግብዣ ማይንድሴት  </vt:lpstr>
      <vt:lpstr>ማን ጋር እንደምትሄድ አስተውል</vt:lpstr>
      <vt:lpstr>8ቱ የግብዣ ሂደቶች</vt:lpstr>
      <vt:lpstr>8ቱ የግብዣ ሂደቶች</vt:lpstr>
      <vt:lpstr>8ቱ የግብዣ ሂደቶች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Recruiting dialogue</dc:title>
  <dc:creator>GENUINE WORLD FST LL</dc:creator>
  <cp:lastModifiedBy>user</cp:lastModifiedBy>
  <cp:revision>40</cp:revision>
  <dcterms:created xsi:type="dcterms:W3CDTF">2017-02-05T10:36:45Z</dcterms:created>
  <dcterms:modified xsi:type="dcterms:W3CDTF">2021-06-27T08:34:22Z</dcterms:modified>
</cp:coreProperties>
</file>