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928" autoAdjust="0"/>
  </p:normalViewPr>
  <p:slideViewPr>
    <p:cSldViewPr snapToGrid="0">
      <p:cViewPr varScale="1">
        <p:scale>
          <a:sx n="71" d="100"/>
          <a:sy n="71" d="100"/>
        </p:scale>
        <p:origin x="40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9AF85-1E9B-4D2A-BF40-F075227B17BE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FD4DA-CFC5-419F-9836-82327DC45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7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5943600" algn="l"/>
              </a:tabLst>
            </a:pP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ማጨት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፡-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የሰዎችን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ተግዳሮት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ፍላጎት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መረዳት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5943600" algn="l"/>
              </a:tabLst>
            </a:pP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ማጨት</a:t>
            </a:r>
            <a:r>
              <a:rPr lang="en-US" sz="1800" dirty="0">
                <a:effectLst/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ማለት</a:t>
            </a:r>
            <a:r>
              <a:rPr lang="en-US" sz="1800" dirty="0">
                <a:effectLst/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ወርቁን</a:t>
            </a:r>
            <a:r>
              <a:rPr lang="en-US" sz="1800" dirty="0">
                <a:effectLst/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መፈለግ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ማለት</a:t>
            </a:r>
            <a:r>
              <a:rPr lang="en-US" sz="1800" dirty="0">
                <a:effectLst/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ነው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፤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ይህም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ወርቅ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የምንለው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የእጩውን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ፍላጎት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፣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የስኬት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ረሃቡን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እና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አሁን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ያለበትን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የኑሮ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ሁኔታ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ምሬቶቹን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።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ማጨት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የእጩውን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የገንዘብ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አቅም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፣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የኑሮውን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ደረጃ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እንዲሁም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ፍላጎቱን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የማወቂያ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ጥበብ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።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ይህ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የማጨት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ሂደት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በቀጣይ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ለምንሰጠው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እድል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ወሳኝና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መሰረታዊ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ተግባር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በመሆኑ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ስራችንን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ያቀልልናል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፤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ጊዜያችንንም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በአግባቡ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እንድንጠቀም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ያደርገናል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።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ይህን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ተግባር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በአግባቡና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በትክክል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ከተገበርን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በቀጣይ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ላሉ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ስራዎች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ምቹ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ሁኔታዎችን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አመቻቸን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ማለት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።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73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ቅፅ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በዋነኛነት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የምንጠቀምበት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ደንበኞችን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ለመመልመል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በምናደርገው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ሂደት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ውስጥ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ዋነኛ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የእለት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ተእለት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መሳሪያችን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የደንበኞች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ምልመላ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ቅፅ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በዚህ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ቢዝነስ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ውስጥ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አንድን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የማናውቀውን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በማጨት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ስልጠና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መሰረት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እንዴት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እንደምንተዋወቀው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አድራሻ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በመቀበል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ዝርዝራችን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እንደምናስገባው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ከዚያም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የዚህን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ደንበኛችንን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እንዴት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አድርገን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የህይወቱን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ጉድለት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ለመረዳት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በጭውውታችን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ውስጥ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የምንፈልግበት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ከዚያም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የዚህን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ፍላጎቶች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ግቦች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ህልሞች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የምንረዳበት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80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67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starts from suspecting till identifying the need and wants of the prospect.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407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ቁስሉን</a:t>
            </a:r>
            <a:r>
              <a:rPr lang="en-U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መፈለግ</a:t>
            </a:r>
            <a:endParaRPr lang="en-US" sz="18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ይህንን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ማጨት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የምንለው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ሲሆን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በዚህ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ምዕራፍ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ውስጥ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የተጠቀሱትን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ብልሀቶች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በመጠቀም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በመጀመሪያ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የሰዎችን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እውነተኛ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የህይወት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ፈልገህ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አገኝህ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እጅግ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በጣም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ወሳኝ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ቁስሉን</a:t>
            </a:r>
            <a:r>
              <a:rPr lang="en-US" sz="1800" b="1" dirty="0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ማነፍረቅ</a:t>
            </a:r>
            <a:endParaRPr lang="en-US" sz="1800" dirty="0">
              <a:effectLst/>
              <a:latin typeface="Ebrima" panose="02000000000000000000" pitchFamily="2" charset="0"/>
              <a:ea typeface="Malgun Gothic" panose="020B0503020000020004" pitchFamily="34" charset="-127"/>
              <a:cs typeface="Malgun Gothic" panose="020B0503020000020004" pitchFamily="34" charset="-127"/>
            </a:endParaRPr>
          </a:p>
          <a:p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ችግራቸውን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ካገኘሕ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በኋላ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ትልቁ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ተግባር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ችግራቸውን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ስለለመዱት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በችግሩ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ዙሪያ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በዝርዝር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በመጠየቅ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ችግራቸው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ያክል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ህመም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እንዳለው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እንዲሰማቸው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ከችግሩ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ለመውጣት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ዝግጁ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እንዲሆኑ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መፍትሄ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ለመፈለግ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ተነሳሽነታቸውን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እንዲጨምሩ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ያደርጋቸዋል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ይህንን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በማድረግህ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በሕይወቱ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ስለችግሩ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ካለመስጠት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ሁኔታ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ወደ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ሃላፊነት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መውሰድ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እንዲያድግ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ያደርገዋል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ይህንን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ለማድረግ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ስለችግሩ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መጠየቅ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መቼ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ሆነ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አሁን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እንዴት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ተሰማህ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ጉዳት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አመጣብህ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ጉዳቱ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ቤተሰብህ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ህይወትህ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ኑሮህ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ያመጣው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ጫና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ምንድነው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መፍትሄ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አበጀህ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ይሻላል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ትላለህ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የችግሩን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መጠን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የችግሩን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ጥልቀት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በሚወዳቸው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ሰዎች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አይነት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ተፅዕኖ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እንዳመጣ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መጠየቅ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መቼ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እንደተፈጠረ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እንደተፈጠረ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እንዴት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እንደተፈጠረ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ወዘተርፈ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ጠይቀው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በርዕሱ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ጥያቄ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እያነሳህ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በይበልጥ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የችግሩን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ጥልቀት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እንዲሰማው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አድርግ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ቁስሉን</a:t>
            </a:r>
            <a:r>
              <a:rPr lang="en-US" sz="1800" b="1" dirty="0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ማዳን</a:t>
            </a:r>
            <a:endParaRPr lang="en-US" sz="18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ለሕይወቱ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መፍትሔ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እንዳለ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ማሳወቅ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የሕይወቱን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መፍትሄ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እንዳለህ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ስታሳውቀው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አንተ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ጋር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መድሀኒት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እንዳለህ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ነገርከው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መድሀኒቱን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በዝርዝር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ማሳወቅ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አያስፈልግም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ለምሳሌ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አለቃው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ጋር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ወይንም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ስራው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ምሬቱን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ላወራህ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በቃ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አንተም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የራስህን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ገቢ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ያለአለቃ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መስራት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የምትችልበት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ቆንጆ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መፍትሄ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ያለው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ካምፓኒ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አለ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እስኪ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ግዜ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ስታገኝ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ሰለካምፓኒው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መረጃ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እንዲሰጡህ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አደርጋለው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በማለት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ወደ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ግብዣ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ደረጃዎች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መቀጠል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ትችላለህ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800" dirty="0">
              <a:effectLst/>
              <a:latin typeface="Ebrima" panose="02000000000000000000" pitchFamily="2" charset="0"/>
              <a:ea typeface="Malgun Gothic" panose="020B0503020000020004" pitchFamily="34" charset="-127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71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አምስቱ</a:t>
            </a:r>
            <a:r>
              <a:rPr lang="en-US" sz="1800" b="1" kern="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1800" b="1" kern="0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ሀያል</a:t>
            </a:r>
            <a:r>
              <a:rPr lang="en-US" sz="1800" b="1" kern="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1800" b="1" kern="0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ጥያቄዎች</a:t>
            </a:r>
            <a:endParaRPr lang="en-US" sz="1800" b="1" kern="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Nyala" panose="02000504070300020003" pitchFamily="2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Ebrima" panose="02000000000000000000" pitchFamily="2" charset="0"/>
              <a:buChar char="-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ጠዋት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ከአልጋህ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የምትነሳው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በዋነኛነት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ለምንድነው</a:t>
            </a:r>
            <a:r>
              <a:rPr lang="en-US" sz="1100" b="1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 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Malgun Gothic" panose="020B0503020000020004" pitchFamily="34" charset="-127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Ebrima" panose="02000000000000000000" pitchFamily="2" charset="0"/>
              <a:buChar char="-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በዚህ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አለም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ላንተ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እጅግ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አስፈላጊ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ማነው</a:t>
            </a:r>
            <a:r>
              <a:rPr lang="en-US" sz="1100" b="1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 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Malgun Gothic" panose="020B0503020000020004" pitchFamily="34" charset="-127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Ebrima" panose="02000000000000000000" pitchFamily="2" charset="0"/>
              <a:buChar char="-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ለአንተ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በአለም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በጣም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አስፈላጊ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የምትለው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ምንድን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b="1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 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Malgun Gothic" panose="020B0503020000020004" pitchFamily="34" charset="-127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Ebrima" panose="02000000000000000000" pitchFamily="2" charset="0"/>
              <a:buChar char="-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ከዚህ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ምድር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ከማለፍህ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በፊት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ማሳካት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ትፈልጋለህ</a:t>
            </a:r>
            <a:r>
              <a:rPr lang="en-US" sz="1100" b="1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 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Malgun Gothic" panose="020B0503020000020004" pitchFamily="34" charset="-127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Ebrima" panose="02000000000000000000" pitchFamily="2" charset="0"/>
              <a:buChar char="-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ስለህይወትህ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ከልብህ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የምትወደው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ምንድነው</a:t>
            </a:r>
            <a:r>
              <a:rPr lang="en-US" sz="1100" b="1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Malgun Gothic" panose="020B0503020000020004" pitchFamily="34" charset="-127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ለጥያቄዎችህ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መልስ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ከሰጡህ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በኋላ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እንደዚህ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በል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ስለ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ሕይወት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ስኬት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ያለኝ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አመለካከት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የሀያል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ሂደት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ውስጠ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ህሊናን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የመውቀር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ስልጠና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ከወሰድኩ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በኋላ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ሙሉ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ለሙሉ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ተቀይሯል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በፊት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…………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ብዬ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አስብ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ነበር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………….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ይሰማኝ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ነበር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……….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አደርግ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ነበር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ከስልጠናው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በኋላ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………..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ማሰብ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ጀመርኩ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………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ስሜት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አለኝ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……….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ማድረግ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ጀመርኩ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አስራ</a:t>
            </a:r>
            <a:r>
              <a:rPr lang="en-US" sz="1800" b="1" kern="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1800" b="1" kern="0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አምስቱ</a:t>
            </a:r>
            <a:r>
              <a:rPr lang="en-US" sz="1800" b="1" kern="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1800" b="1" kern="0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የህልም</a:t>
            </a:r>
            <a:r>
              <a:rPr lang="en-US" sz="1800" b="1" kern="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1800" b="1" kern="0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ጥያቄዎች</a:t>
            </a:r>
            <a:endParaRPr lang="en-US" sz="1800" b="1" kern="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Nyala" panose="02000504070300020003" pitchFamily="2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አሁን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ስራ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ትገኛለህ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ያህል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ግዜ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ቆየህ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በዚህ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ስራ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በስራህ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የሚያጋጥሙህ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ተግዳሮቶች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ምንድናቸው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ስለስራህ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ደስ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የማይልህ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ምንድነው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ህልምህ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ምንድነው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ቢቻልህ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በህይወት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እያለህ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ማሳካት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የምትመኘው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ምንድነው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የምታልመው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ቤት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የምታልመው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መኪና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አለ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ካለ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አብራራልኝ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የገንዘብ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እጥረት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ባይኖር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በዓለም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ሶስት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ልትዝናናባቸው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የምትፈልጋቸው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ቦታዎች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እነማን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ናቸው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ስለ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ገንዘብ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ግዜ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ነፃነት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እንዲኖርህ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አስበህ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ታውቃለህ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ሁሉንም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ህልሞችህን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ብታሳካ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አይነት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ስሜት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ይሰማሃል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ግለፅልኝ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እነዚህን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ህልሞችህን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ለማሳካት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አሁን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እየሰራህ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አሁን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እየሰራህ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ያለኸውን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ለመጪው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አምስት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ዓመታት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ብትቀጥልበት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ህልሞችህን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ያህል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ታሳካለህ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-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ህልሞችህን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የሚያሳካ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ተጨማሪ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መንገድ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ብታገኝ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ልትጠቀምበት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ፈቃደኛ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?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ሰዎችን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በማድነቅ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የሚሰሩበትን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በመጠየቅ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ሙያቸውን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በድንገት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መጠየቅ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የምንችልበትን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ሁኔታ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በመፍጠር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ከዚያም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እነርሱ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የኛን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ስራ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ወይንም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ሙያ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ሲጠይቁን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እንደሚከተለው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እንመልስላቸዋለን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Ebrima" panose="02000000000000000000" pitchFamily="2" charset="0"/>
              <a:buChar char="-"/>
            </a:pPr>
            <a:r>
              <a:rPr lang="en-US" sz="1100" b="1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አማራጮች</a:t>
            </a:r>
            <a:r>
              <a:rPr lang="en-US" sz="1100" b="1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Malgun Gothic" panose="020B0503020000020004" pitchFamily="34" charset="-127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ራዕይን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የመግለጥ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ስራ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የምንሰራው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ስራችን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ሰዎች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ደስተኛ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ህይወት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እንዲኖሩ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መርዳት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ውስጠ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ህሊናን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የመውቀር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ስራ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የተሰማራነው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ሕልምን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የማሳከት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ስራ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የምንሰራው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የስኬት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እምነት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መገንባት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የተሰማራነው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የሰዎችን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ተግዳሮት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የመፍታት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ስራ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የምንሰራው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የህሊና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ምስጢሮች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የምንሰራው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ማለት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ብሎ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ሲጠይቀን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….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እንደምታውቀው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ብዙዎች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ችግሮቻቸውን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ለመፍታት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መሻቶቻቸውን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ለማሳካት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ይጥራሉ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በሚያስቡት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መልኩ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ውጤታማ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አይሆኑም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ዋናው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ያልተረዱት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ምንም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ከመጀመራቸው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በፊት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ውስጠ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ህሊናቸውን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እንደመሻታቸው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አይነት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እምነት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መውቀር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እንደአለባቸው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እኛ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የምናደርገው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ሰዎች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ዓላማቸውን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ህልሞቻቸውን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ግቦቻቸውን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በኤንኤልፒ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ሂፕኖቴራፒ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ሳይንስ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በመቅረፅ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ውስጠ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ህሊናቸውን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የሚወቅር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ልምምድን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በማሰልጠን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ግቦቻቸውን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እንዲያሳኩ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ችግሮቻቸውን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እንዲፈቱ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ውስጠ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ህሊናቸውን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እንዲጠቀሙ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ማድረግ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1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39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ኔትወርክ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ማርኬቲንግ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ወይንም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ማሕበራዊ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ቁርኝት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ገበያ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ሁለት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ቁልፍ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ቃላት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አለው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እሱም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ማሕበራዊቁርኝት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የሚለው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ና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ግብይት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የሚለው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ግብይት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በቀላሉ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ብዙዎች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የሚረዱት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ሲሆን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ነገር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ማሕበራዊ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ቁርኝት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የሚለውን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ብዙዎች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ስለማይተገብሩት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ያላቸው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ማሕበራዊ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ቁርኝት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እጅግ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ደካማ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ይሆንና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ይህንን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ደካማ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ቁርኝት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ወደ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ገበያ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ለመቀየር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ሲሞክሩ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ውጤታማ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ሳይሆኑ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ይቀራሉ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12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በመጀመሪያ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የእርስዎን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የማሕበራዊ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ቁርኝት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ሀብት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ደረጃ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ይወቁ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ከዚያም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ይህንን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ውጤትዎን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የሚጨምርልዎን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እቅዶች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በማውጣት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ሆን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ብለው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በየአመቱ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የማሕበራዊ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ቁርኝት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ሀብትዎን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ይጨምሩ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 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በመጪው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ሶስት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አመታት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አሁን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ያሉበትን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ደረጃ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በእጥፍ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ካሳደጉ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ወደስኬት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የሚያደርጉትን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ጉዞ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አሳመሩ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n-US" dirty="0"/>
              <a:t>Use the format to check their networking level.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416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ማሕበራዊ</a:t>
            </a:r>
            <a:r>
              <a:rPr lang="en-U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ቁርኝትዎን</a:t>
            </a:r>
            <a:r>
              <a:rPr lang="en-U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የሚጨምሩባቸው</a:t>
            </a:r>
            <a:r>
              <a:rPr lang="en-U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2F5496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ዘዴዎች</a:t>
            </a:r>
            <a:endParaRPr lang="en-US" sz="18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ሆን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ብለው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በተጠቀሱት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ከፍታ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ያሉ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ሰዎችን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በመተዋወቅ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በመደወል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እንደዚሁም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በአካል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በማግኘት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አስተሳሰባቸውን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ምክሮቻቸውን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በማግኝት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ማንነትዎን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በቀላሉ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መገንባት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የተለያዩ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እንደዚህ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አይነት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ሰዎችን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የሚያገኙባቸውን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ማህበራዊ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ኩነቶች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ሆን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ብሎ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በመገኘት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መሳተፍ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የተለያዩ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የንባብ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መዝናኛ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የስፖርት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የጤና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ወዘተርፈ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ክለቦች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ውስጥ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በመሳተፍ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በዚህ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ደረጃ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ካሉ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ሰዎች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ጋር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መተዋወቅ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በየግዜው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መቀራረብ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ክለቦችን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ማቋቋም</a:t>
            </a:r>
            <a:r>
              <a:rPr lang="en-US" sz="1800" dirty="0">
                <a:effectLst/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46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8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የግል</a:t>
            </a:r>
            <a:r>
              <a:rPr lang="en-US" sz="1800" b="1" dirty="0">
                <a:solidFill>
                  <a:srgbClr val="1F3763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ሥብዕና</a:t>
            </a:r>
            <a:r>
              <a:rPr lang="en-US" sz="1800" b="1" dirty="0">
                <a:solidFill>
                  <a:srgbClr val="1F3763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ክለብ</a:t>
            </a:r>
            <a:endParaRPr lang="en-US" sz="1800" b="1" dirty="0">
              <a:solidFill>
                <a:srgbClr val="1F3763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ፕሮግራም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መሪ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መርሀ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ግብሩን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በሰላምታ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ራዕዩን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ግቦቹን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በማስተዋወቅ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እንደዚሁም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በ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አዎንታዊ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ማረጋገጫ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ይከፍታል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የግል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ስብዕና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ማጎልበቻ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ስልጠና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ይሰጣል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ተሳታፊዎች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ያገኙትን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የተሰማቸውን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ያካፍላሉ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ክለብ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አባላት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አዳዲስ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እንግዶች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በክለቡ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ያላቸውን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ምስክርነት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ስሜት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በየተራው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ያካፍላሉ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በስልጠናው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መተግበር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ያለባቸው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ነጥቦችን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አጭር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ቪድዮ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ስልጠናውን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የሚገልጥ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በፕሮግራም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መሪ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አዎንታዊ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ማረጋገጫ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የሚቀጥለውን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ፕሮግራም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ማስታወቂያ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የክለቡን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በይነመረብ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አውታሮች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ማስተዋወቅ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ይህንን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ፕሮግራም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በየሳምንቱ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ማድረግ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የውስጠ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ህሊና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መፅሀፍ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ንባብ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ክለብ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(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የሚከተሉትን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መፅሀፍት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በመምረጥ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ማጥናት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(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ድብቁ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አእምሮን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1200" b="1" dirty="0" err="1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መግለጥ</a:t>
            </a:r>
            <a:r>
              <a:rPr lang="en-US" sz="1200" b="1" dirty="0">
                <a:solidFill>
                  <a:srgbClr val="1F3763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፣ Think &amp; grow rich, you can win, The power of positive thinking, the secret, the science of getting rich)</a:t>
            </a:r>
            <a:endParaRPr lang="en-US" sz="1200" b="1" dirty="0">
              <a:solidFill>
                <a:srgbClr val="1F3763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በአንድ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ፕሮግራም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ምዕራፍ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ብቻ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አንብቦ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መወያየት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በውይይት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ውስጥ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ከመፅሀፉ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የገኙትን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ዕውቀት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መተግበር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እንደወሰኑ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መተግበር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እንደጀመሩ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ውጤት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እንዳገኙ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ብሎም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እንደፈተናቸው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ማካፈል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አጠቃላይ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መርሀ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ግብሩ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ከሁለት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እስከ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ሶስት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ሰዓታት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ብቻ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እንዲፈጅ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ከዚያ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በላይ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እንዳይሄድ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መጠንቀቅ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በየሳምንቱ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በአንድ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የተወሰነ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ቦታ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ቀን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ሰዓት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በወጥነት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እንዲደረግ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ማድረግ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የክለብ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ህዋስ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ከዘጠኝ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በላይ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እንዳይበልጥ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ማድረግ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ነገር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እያንዳንዱ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የክለብ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አባል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እንግዳ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በየአንድ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አንዱ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መርሀ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ግብር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ላይ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እንዲጋብዝ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ማድረግ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ክለብ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እስከ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20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ህዋሶች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ብቻ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እንዲኖሩት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ማድረግ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በአመት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ቢያንስ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ሁለት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ግዜ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የቀን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ሙሉ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መርሀግብር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በማዘጋጀት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የክለቡን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አባላት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የተለያዩ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ስኬቶች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ልምድ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ልውውጥ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ሌሎች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የመዝናኛ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መርሀግብሮችን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ማድረግ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342900" marR="0" lvl="0" indent="-34290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የአንድ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ሳምንታዊ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የንባብ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መርሀግብር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ዝርዝር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በሰዓቱ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መጀመር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መክፈቻ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እንኳን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ደህና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መጣችሁ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በክለቡ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መሪ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ዓላማውን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ማሳወቅ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እንግዶችን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ማስተዋወቅ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የክለቡን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አንድ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ባህል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ማድረግ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አባላትን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ከእንግዶች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የሚለይ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እንግዶችን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የዚህ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አካል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እንዲሆኑ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የሚስብ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ለምሳሌ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ከመፅሀፉ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ውስጥ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አንዱን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ሀያል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ጥቅስ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አብሮ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ማለት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ሊሆን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ይችላል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አዎንታዊ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ማረጋገጫ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ሊሆን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ይችላል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ወይንም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ሌላ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ባህል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የክለቡ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አባላት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ራሳቸውን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ያስተዋውቃሉ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ስማቸውን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የክለቡ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አባል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ከመቼ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ጀምሮ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እንደሆኑ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በክለቡ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ያላቸው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ሃላፊነታቸውን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ሙያቸውን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ስራቸውን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እንግዶች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ራሳቸውን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ተራ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በተራ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ያስተዋውቃሉ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እያንዳንዱ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አባል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አምስት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ይሰጠውና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በተጠቀሰው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ምዕራፍ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ውስጥ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ያነበበውን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ያካፍላል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የክለብ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አባላት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ከመርሀግብሩ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ምን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እንደተማሩ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እንደሚተገብሩ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ያካፍላሉ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በፈቃደኝነት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ከእንግዶች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መሀከል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ፈቃደኞች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ስሜታቸውን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እንዲያካፍሉ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ይደረጋል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በሰብሳቢው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መዝጊያ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እና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አስፈላጊ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መረጃዎችን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ማስተላለፍ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አጠቃላይ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ሁለት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ሰዓት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ከአስር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ይፈጃል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ክለቡ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ከሁለት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በላይ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ህዋሶች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ሲኖሩት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መርሀ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ግብሩ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ከላይ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ከተጠቀሰው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በላይ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ይቀጥላል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መርሀግብሩን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ሚመራው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አጠቃላይ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ግብረመልስ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ለ20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ግዜ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ይሰጣል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በዚህ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መርሀ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ግብር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በተከታታይ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በመገኘት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ለውጥ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ያመጡ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ሰዎች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የግል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ምስክርነታቸውን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ይሰጣሉ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 20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ደቂቃ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መድረክ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መሪው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የሚቀጥለውን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መርሀ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ግብር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ቀን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ሰዓት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ቦታ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ያሳውቃል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የክለቡን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መረጃ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ይሰጣል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ምስጋና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ያቀርባል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፣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መርሀግብሩን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ይዘጋል</a:t>
            </a:r>
            <a:r>
              <a:rPr lang="en-US" sz="11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፡፡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200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እስከመጨረሻው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የምትከታተላቸው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ሰዎች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ስታገኝ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በ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ጂሲስተም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ቅፆች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ቀዳሚ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20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እጩዎች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ዝርዝር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በሚለው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ላይ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መዝግባቸው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የምትመዘግባቸው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ሰዎች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ልብህ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በጣም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አብሮአቸው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ሊሰራ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የሚፈልጋቸውን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የምትወዳቸው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ቤተሰብህ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ወይንም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የቅርብ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ጓደኞች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የሆኑትን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፣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በስራህ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ውስጥ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መምጣታቸውና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አብረውህ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መስራታቸው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የሚያስደስትህን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እና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የምትተማመንባቸውን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ሰዎች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ነወ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፡፡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FD4DA-CFC5-419F-9836-82327DC451C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420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D7F366-99FF-4D15-B9FF-5C8D5C54E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54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E1AC6F-D318-4FFE-B752-67BB0C549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298" y="165948"/>
            <a:ext cx="11980506" cy="897742"/>
          </a:xfrm>
          <a:solidFill>
            <a:schemeClr val="accent4">
              <a:lumMod val="20000"/>
              <a:lumOff val="80000"/>
              <a:alpha val="56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6000" b="1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ማጨት</a:t>
            </a:r>
            <a:endParaRPr lang="en-US" sz="6000" b="1" cap="none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C6167C-91A1-4767-B257-34A319B8F9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77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9FF10F-BF88-4B3A-B649-C08089B9E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C0A91-4DEF-416D-B97F-AF03078FAB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38351"/>
            <a:ext cx="10363826" cy="4314824"/>
          </a:xfrm>
          <a:solidFill>
            <a:schemeClr val="tx1">
              <a:alpha val="47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የግል</a:t>
            </a:r>
            <a:r>
              <a:rPr lang="en-US" sz="32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ሥብዕና</a:t>
            </a:r>
            <a:r>
              <a:rPr lang="en-US" sz="32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ክለብ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የሀይኪንግ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እና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መዝናኛ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ክለብ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የውስጠ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ህሊና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መፅሀፍ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ንባብ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ክለብ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የወላጅነት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ክለብ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ተሰጥዖ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ክለብ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የመንቃት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ክለብ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መልሶ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መገንባት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ክለብ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F623D3B-02F6-44CB-B7C2-5E385B3C529C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1999" cy="1400174"/>
          </a:xfrm>
          <a:prstGeom prst="rect">
            <a:avLst/>
          </a:prstGeom>
          <a:solidFill>
            <a:schemeClr val="tx1">
              <a:alpha val="31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የማሕበራዊ</a:t>
            </a:r>
            <a:r>
              <a:rPr lang="en-US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6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ቁርኝት</a:t>
            </a:r>
            <a:r>
              <a:rPr lang="en-US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6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ክለብ</a:t>
            </a:r>
            <a:r>
              <a:rPr lang="en-US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4755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2BF96A-7B0E-4BB3-87F6-F23045065162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7395DA-EF21-435D-9A6F-8ADB197C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7017"/>
            <a:ext cx="10364451" cy="1134083"/>
          </a:xfrm>
        </p:spPr>
        <p:txBody>
          <a:bodyPr>
            <a:normAutofit/>
          </a:bodyPr>
          <a:lstStyle/>
          <a:p>
            <a:r>
              <a:rPr lang="en-US" sz="6000" b="1" kern="1400" cap="none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የማጨት</a:t>
            </a:r>
            <a:r>
              <a:rPr lang="en-US" sz="6000" b="1" kern="1400" cap="none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6000" b="1" kern="1400" cap="none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ዓይነቶች</a:t>
            </a:r>
            <a:endParaRPr lang="en-US" sz="9600" b="1" cap="none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0F7A4-B05E-4DA5-AAA2-96349D7449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24000"/>
            <a:ext cx="10363826" cy="4267199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ልማዳዊ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አስተጫጨት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ወቅታዊ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አስተጫጨት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በአካል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</a:p>
          <a:p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በበይነመረብ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አማካኝነት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9030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2EDC95-0BA5-4C93-983B-3838C78D2292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FF94F5-7E79-47D7-B52E-CFCC1AD4B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0" y="-608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4800" b="1" kern="1400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ማጨት</a:t>
            </a:r>
            <a:r>
              <a:rPr lang="en-US" sz="4800" b="1" kern="1400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4800" b="1" kern="1400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እንዴት</a:t>
            </a:r>
            <a:r>
              <a:rPr lang="en-US" sz="4800" b="1" kern="1400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4800" b="1" kern="1400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ይተገበራል</a:t>
            </a:r>
            <a:endParaRPr lang="en-US" sz="8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CF604-99B8-4B05-8EBE-E5856A9C7AC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0075" y="1466850"/>
            <a:ext cx="10677525" cy="515302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የቀን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የዕጩ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ቁጥር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መወሰን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Times New Roman" panose="02020603050405020304" pitchFamily="18" charset="0"/>
              <a:cs typeface="Nyala" panose="02000504070300020003" pitchFamily="2" charset="0"/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በድግግሞሽ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ማግኝት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በጥልቅ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ያመንክባቸውን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እጩዎችህን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መከታተል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Times New Roman" panose="02020603050405020304" pitchFamily="18" charset="0"/>
              <a:cs typeface="Nyala" panose="02000504070300020003" pitchFamily="2" charset="0"/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እስኪመዘገቡ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ድረስ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ከ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ዎቹ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እጩዎች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ጋር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ግንኙነት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መቀጠል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Times New Roman" panose="02020603050405020304" pitchFamily="18" charset="0"/>
              <a:cs typeface="Nyala" panose="02000504070300020003" pitchFamily="2" charset="0"/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5.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ስላለው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ቤተሰቡ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፣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ስራው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እና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ፍላጎቱ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መጠየቅ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6.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ተግባቢ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እና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ሳቂታ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ሁን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Ebrima" panose="02000000000000000000" pitchFamily="2" charset="0"/>
                <a:cs typeface="Ebrima" panose="02000000000000000000" pitchFamily="2" charset="0"/>
              </a:rPr>
              <a:t>7.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Ebrima" panose="02000000000000000000" pitchFamily="2" charset="0"/>
                <a:cs typeface="Ebrima" panose="02000000000000000000" pitchFamily="2" charset="0"/>
              </a:rPr>
              <a:t>አታስገድድ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0830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1C709-4C55-45B6-806C-488285AE0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4B702-21DC-42B4-978A-FC0BF6649B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996631-A55B-4F9E-A587-51E2A6D6F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29" y="618517"/>
            <a:ext cx="10846215" cy="551334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13543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EA717-F14E-445E-9213-D972E75B5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51252"/>
            <a:ext cx="10364451" cy="159617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n-US" sz="4400" b="1" kern="1400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ጂሲስተም</a:t>
            </a:r>
            <a:r>
              <a:rPr lang="en-US" sz="4400" b="1" kern="1400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400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ደንበኛ</a:t>
            </a:r>
            <a:r>
              <a:rPr lang="en-US" sz="4400" b="1" kern="1400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400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የማፍራት</a:t>
            </a:r>
            <a:r>
              <a:rPr lang="en-US" sz="4400" b="1" kern="1400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400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መመሪያ</a:t>
            </a:r>
            <a:r>
              <a:rPr lang="en-US" sz="4400" b="1" kern="1400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400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ቅፅ</a:t>
            </a:r>
            <a:endParaRPr lang="en-US" sz="7200" b="1" cap="none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2B592-AD24-435D-B9B2-294484C3CDE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6B3E74-1176-4A68-89FE-501406D5C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12" y="2125486"/>
            <a:ext cx="11940540" cy="46558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7955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DDBAEE-7B2A-4ADB-B25D-4426CDCAB11C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80D21F-FCF2-488F-BCCD-10714D657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9811"/>
            <a:ext cx="10364451" cy="1596177"/>
          </a:xfrm>
        </p:spPr>
        <p:txBody>
          <a:bodyPr>
            <a:normAutofit/>
          </a:bodyPr>
          <a:lstStyle/>
          <a:p>
            <a:r>
              <a:rPr lang="en-US" sz="6000" b="1" kern="1400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የማጨት</a:t>
            </a:r>
            <a:r>
              <a:rPr lang="en-US" sz="6000" b="1" kern="1400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kern="1400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ስክሪፕት</a:t>
            </a:r>
            <a:endParaRPr lang="en-US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CAE92-7940-4FEB-A24C-67F3C3346A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3317" y="1645988"/>
            <a:ext cx="10972800" cy="4743661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በማሕበራዊ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ትስስር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አውታሮች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ፌስቡክ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በመለጠፍ</a:t>
            </a:r>
            <a:r>
              <a:rPr lang="en-US" sz="3200" b="1" i="1" dirty="0">
                <a:solidFill>
                  <a:schemeClr val="bg1"/>
                </a:solidFill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የግል</a:t>
            </a:r>
            <a:r>
              <a:rPr lang="en-US" sz="3200" b="1" i="1" dirty="0">
                <a:solidFill>
                  <a:schemeClr val="bg1"/>
                </a:solidFill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መልዕክት</a:t>
            </a:r>
            <a:r>
              <a:rPr lang="en-US" sz="3200" b="1" i="1" dirty="0">
                <a:solidFill>
                  <a:schemeClr val="bg1"/>
                </a:solidFill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በመላክ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ልደት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በማክበር</a:t>
            </a:r>
            <a:r>
              <a:rPr lang="en-US" sz="1800" b="1" i="1" dirty="0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ለጓደኞች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የግል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መልዕክት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በመላክ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፡፡</a:t>
            </a:r>
            <a:r>
              <a:rPr lang="en-US" sz="1800" b="1" i="1" dirty="0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ግሩፖች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ላይ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በመሳተፍ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፡</a:t>
            </a:r>
            <a:r>
              <a:rPr lang="en-US" sz="1800" b="1" i="1" dirty="0">
                <a:solidFill>
                  <a:srgbClr val="2F5496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ጓደኛ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በመጋበዝ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ዩቲውብ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ዊቻት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ሊንክደን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ትዊተር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ቴሌግራም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እና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ዋትሳፕ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200"/>
              </a:spcBef>
            </a:pPr>
            <a:endParaRPr lang="en-US" sz="3200" b="1" i="1" dirty="0">
              <a:solidFill>
                <a:schemeClr val="bg1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Times New Roman" panose="02020603050405020304" pitchFamily="18" charset="0"/>
              <a:cs typeface="Nyala" panose="02000504070300020003" pitchFamily="2" charset="0"/>
            </a:endParaRP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0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FFA3C7-7FE8-46E0-949C-0E04C6898AD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-16137"/>
            <a:ext cx="12192000" cy="6874137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7E6BFA-725B-45FF-B2B2-6E594831D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88207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6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በአካል</a:t>
            </a:r>
            <a:endParaRPr lang="en-US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537728-2C6E-412A-9AAB-14A20F6AEC1A}"/>
              </a:ext>
            </a:extLst>
          </p:cNvPr>
          <p:cNvSpPr txBox="1"/>
          <p:nvPr/>
        </p:nvSpPr>
        <p:spPr>
          <a:xfrm>
            <a:off x="88751" y="4636085"/>
            <a:ext cx="6094206" cy="2143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በካፌ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ውስጥ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Malgun Gothic" panose="020B0503020000020004" pitchFamily="34" charset="-127"/>
              <a:cs typeface="Nyala" panose="02000504070300020003" pitchFamily="2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በትራንስፖርት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በገበያ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ቦታ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9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BE2D70-C0A9-4B78-875C-F224EBD2268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7BA76C-DCEC-43DC-B5A3-EB74D1391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904105"/>
            <a:ext cx="10364451" cy="2764715"/>
          </a:xfrm>
          <a:solidFill>
            <a:schemeClr val="tx1">
              <a:alpha val="51000"/>
            </a:schemeClr>
          </a:solidFill>
        </p:spPr>
        <p:txBody>
          <a:bodyPr>
            <a:noAutofit/>
          </a:bodyPr>
          <a:lstStyle/>
          <a:p>
            <a:r>
              <a:rPr lang="en-US" sz="163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አመሰግናለሁ</a:t>
            </a:r>
            <a:endParaRPr lang="en-US" sz="163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963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276FBB-6DDA-4DEB-A0D0-A22A6C456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854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D6A45F-24C1-47A9-B58A-E13CFC9DEA6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  <a:alpha val="67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8000" b="1" kern="1400" spc="-50" dirty="0" err="1">
                <a:solidFill>
                  <a:srgbClr val="000000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የማጨት</a:t>
            </a:r>
            <a:r>
              <a:rPr lang="en-US" sz="8000" b="1" kern="1400" spc="-5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kern="1400" spc="-50" dirty="0" err="1">
                <a:solidFill>
                  <a:srgbClr val="000000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ትርጉም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017F5-B731-48D1-B750-B53F7BCE88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75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8BD9322-273F-428A-9D26-C09F7F3C89D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807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D9A797-50E4-4B6C-A456-8CF1EC71B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4380892"/>
            <a:ext cx="12073295" cy="1596177"/>
          </a:xfrm>
        </p:spPr>
        <p:txBody>
          <a:bodyPr>
            <a:normAutofit/>
          </a:bodyPr>
          <a:lstStyle/>
          <a:p>
            <a:pPr algn="l"/>
            <a:r>
              <a:rPr lang="en-US" sz="6000" kern="1400" spc="-50" dirty="0" err="1">
                <a:solidFill>
                  <a:srgbClr val="000000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የማጨት</a:t>
            </a:r>
            <a:r>
              <a:rPr lang="en-US" sz="6000" kern="1400" spc="-5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1400" spc="-50" dirty="0" err="1">
                <a:solidFill>
                  <a:srgbClr val="000000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ሂደት</a:t>
            </a:r>
            <a:endParaRPr lang="en-US" sz="9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6CECF0-3446-4B76-B270-1DF0050E6686}"/>
              </a:ext>
            </a:extLst>
          </p:cNvPr>
          <p:cNvSpPr txBox="1"/>
          <p:nvPr/>
        </p:nvSpPr>
        <p:spPr>
          <a:xfrm>
            <a:off x="104775" y="5652932"/>
            <a:ext cx="609600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5943600" algn="l"/>
              </a:tabLst>
            </a:pPr>
            <a:r>
              <a:rPr lang="en-US" sz="18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የማጨት</a:t>
            </a:r>
            <a:r>
              <a:rPr lang="en-US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ሂደት</a:t>
            </a:r>
            <a:r>
              <a:rPr lang="en-US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ከመጠርጠር</a:t>
            </a:r>
            <a:r>
              <a:rPr lang="en-US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 </a:t>
            </a:r>
            <a:r>
              <a:rPr lang="en-US" sz="18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ይጀምራል</a:t>
            </a:r>
            <a:r>
              <a:rPr lang="en-US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Ebrima" panose="02000000000000000000" pitchFamily="2" charset="0"/>
              </a:rPr>
              <a:t>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23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FF82E8-0F56-4BD0-B7A1-3F3B85AB9C68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E3C0DC-A195-4F14-83FA-2CC77512B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09724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8000" b="1" kern="1400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የማጨት</a:t>
            </a:r>
            <a:r>
              <a:rPr lang="en-US" sz="8000" b="1" kern="1400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kern="1400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ዘዴዎች</a:t>
            </a:r>
            <a:endParaRPr lang="en-US" sz="16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271-85E1-4DAF-B5E7-F9A9B05314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149" y="1635162"/>
            <a:ext cx="10364451" cy="5013114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ማድነቅ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ማመስገን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ስለ</a:t>
            </a:r>
            <a:r>
              <a:rPr lang="en-US" sz="32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ሰውየው</a:t>
            </a:r>
            <a:r>
              <a:rPr lang="en-US" sz="32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ለማወቅ</a:t>
            </a:r>
            <a:r>
              <a:rPr lang="en-US" sz="32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መጠየቅ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ስሜትን</a:t>
            </a:r>
            <a:r>
              <a:rPr lang="en-US" sz="32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መረዳት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፡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ራስህን</a:t>
            </a:r>
            <a:r>
              <a:rPr lang="en-US" sz="32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ሁን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፡</a:t>
            </a:r>
            <a:r>
              <a:rPr lang="en-US" sz="32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እንደ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ጓደኛ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ሁን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ተቀራራቢ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መድረኮችን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ፈልግ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42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FF82E8-0F56-4BD0-B7A1-3F3B85AB9C68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E3C0DC-A195-4F14-83FA-2CC77512B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8000" b="1" kern="1400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…</a:t>
            </a:r>
            <a:r>
              <a:rPr lang="en-US" sz="8000" b="1" kern="1400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የማጨት</a:t>
            </a:r>
            <a:r>
              <a:rPr lang="en-US" sz="8000" b="1" kern="1400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kern="1400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ዘዴዎች</a:t>
            </a:r>
            <a:endParaRPr lang="en-US" sz="16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271-85E1-4DAF-B5E7-F9A9B05314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የሰውነት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ቋንቋን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መጠቀም</a:t>
            </a:r>
            <a:endParaRPr lang="en-US" sz="3200" b="1" dirty="0">
              <a:solidFill>
                <a:schemeClr val="bg1"/>
              </a:solidFill>
              <a:effectLst/>
              <a:latin typeface="Nyala" panose="02000504070300020003" pitchFamily="2" charset="0"/>
              <a:ea typeface="Malgun Gothic" panose="020B0503020000020004" pitchFamily="34" charset="-127"/>
              <a:cs typeface="Nyala" panose="02000504070300020003" pitchFamily="2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ቁስሉን</a:t>
            </a:r>
            <a:r>
              <a:rPr lang="en-US" sz="32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መፈለግ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ቁስሉን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ማነፍረቅ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ቁስሉን</a:t>
            </a:r>
            <a:r>
              <a:rPr lang="en-US" sz="3200" b="1" dirty="0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ማዳን</a:t>
            </a:r>
            <a:endParaRPr lang="en-US" sz="3200" b="1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chemeClr val="bg1"/>
              </a:solidFill>
              <a:effectLst/>
              <a:latin typeface="Nyala" panose="02000504070300020003" pitchFamily="2" charset="0"/>
              <a:ea typeface="Malgun Gothic" panose="020B0503020000020004" pitchFamily="34" charset="-127"/>
              <a:cs typeface="Nyala" panose="02000504070300020003" pitchFamily="2" charset="0"/>
            </a:endParaRPr>
          </a:p>
          <a:p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98F341-2403-4623-BC11-3FAA8173480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647" y="2541811"/>
            <a:ext cx="2418080" cy="1994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18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FF82E8-0F56-4BD0-B7A1-3F3B85AB9C68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E3C0DC-A195-4F14-83FA-2CC77512B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8000" b="1" kern="1400" cap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የማጨት</a:t>
            </a:r>
            <a:r>
              <a:rPr lang="en-US" sz="8000" b="1" kern="1400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kern="1400" cap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yala" panose="02000504070300020003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ዘዴዎች</a:t>
            </a:r>
            <a:endParaRPr lang="en-US" sz="16600" b="1" cap="none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271-85E1-4DAF-B5E7-F9A9B05314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አምስቱ</a:t>
            </a:r>
            <a:r>
              <a:rPr lang="en-US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ሀያል</a:t>
            </a:r>
            <a:r>
              <a:rPr lang="en-US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ጥያቄዎች</a:t>
            </a:r>
            <a:endParaRPr lang="en-US" sz="32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Malgun Gothic" panose="020B0503020000020004" pitchFamily="34" charset="-127"/>
              <a:cs typeface="Nyala" panose="02000504070300020003" pitchFamily="2" charset="0"/>
            </a:endParaRPr>
          </a:p>
          <a:p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አስራ</a:t>
            </a:r>
            <a:r>
              <a:rPr lang="en-US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አምስቱ</a:t>
            </a:r>
            <a:r>
              <a:rPr lang="en-US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የህልም</a:t>
            </a:r>
            <a:r>
              <a:rPr lang="en-US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Malgun Gothic" panose="020B0503020000020004" pitchFamily="34" charset="-127"/>
                <a:cs typeface="Nyala" panose="02000504070300020003" pitchFamily="2" charset="0"/>
              </a:rPr>
              <a:t> </a:t>
            </a:r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ጥያቄዎች</a:t>
            </a:r>
            <a:endParaRPr lang="en-US" sz="32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Nyala" panose="02000504070300020003" pitchFamily="2" charset="0"/>
            </a:endParaRPr>
          </a:p>
          <a:p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የአሳንሰር</a:t>
            </a:r>
            <a:r>
              <a:rPr lang="en-US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ንግግር</a:t>
            </a:r>
            <a:r>
              <a:rPr lang="en-US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ዘዴ</a:t>
            </a:r>
            <a:endParaRPr lang="en-US" sz="32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  <a:cs typeface="Nyala" panose="02000504070300020003" pitchFamily="2" charset="0"/>
            </a:endParaRP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Malgun Gothic" panose="020B0503020000020004" pitchFamily="34" charset="-127"/>
              <a:cs typeface="Nyala" panose="02000504070300020003" pitchFamily="2" charset="0"/>
            </a:endParaRPr>
          </a:p>
          <a:p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138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1875F-3AF5-4B17-92B2-8E9E0ED8B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2367091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US" sz="8000" b="1" kern="1400" cap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ማሕበራዊ</a:t>
            </a:r>
            <a:r>
              <a:rPr lang="en-US" sz="8000" b="1" kern="1400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8000" b="1" kern="1400" cap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ቁርኝት</a:t>
            </a:r>
            <a:r>
              <a:rPr lang="en-US" sz="8000" b="1" kern="1400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8000" b="1" kern="1400" cap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Nyala" panose="02000504070300020003" pitchFamily="2" charset="0"/>
              </a:rPr>
              <a:t>መድረክ</a:t>
            </a:r>
            <a:endParaRPr lang="en-US" sz="16600" b="1" cap="none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5EE6C-3FA0-49D2-911B-DC532064027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E0C0D5-CBAF-4CDF-A250-34BFF32AAD7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7092"/>
            <a:ext cx="12192000" cy="4524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23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D003F6-8ABA-41A1-A0F5-87EE2955F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29DD1C-1570-4940-B332-79CE0244D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943100"/>
          </a:xfrm>
          <a:solidFill>
            <a:schemeClr val="bg1">
              <a:lumMod val="85000"/>
              <a:alpha val="36000"/>
            </a:schemeClr>
          </a:solidFill>
        </p:spPr>
        <p:txBody>
          <a:bodyPr>
            <a:normAutofit/>
          </a:bodyPr>
          <a:lstStyle/>
          <a:p>
            <a:r>
              <a:rPr lang="en-US" sz="5400" b="1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ዛሬ</a:t>
            </a:r>
            <a:r>
              <a:rPr lang="en-US" sz="5400" b="1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5400" b="1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ላይ</a:t>
            </a:r>
            <a:r>
              <a:rPr lang="en-US" sz="5400" b="1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5400" b="1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ያለንን</a:t>
            </a:r>
            <a:r>
              <a:rPr lang="en-US" sz="5400" b="1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5400" b="1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የማሕበራዊ</a:t>
            </a:r>
            <a:r>
              <a:rPr lang="en-US" sz="5400" b="1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5400" b="1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ቁርኝት</a:t>
            </a:r>
            <a:r>
              <a:rPr lang="en-US" sz="5400" b="1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 </a:t>
            </a:r>
            <a:r>
              <a:rPr lang="en-US" sz="5400" b="1" cap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መለካት</a:t>
            </a:r>
            <a:endParaRPr lang="en-US" sz="8800" b="1" cap="none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3618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427429-448A-4C5B-B4D7-F268321AA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984" y="0"/>
            <a:ext cx="5274032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9926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646</TotalTime>
  <Words>1535</Words>
  <Application>Microsoft Office PowerPoint</Application>
  <PresentationFormat>Widescreen</PresentationFormat>
  <Paragraphs>160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Ebrima</vt:lpstr>
      <vt:lpstr>Nyala</vt:lpstr>
      <vt:lpstr>Symbol</vt:lpstr>
      <vt:lpstr>Tw Cen MT</vt:lpstr>
      <vt:lpstr>Wingdings</vt:lpstr>
      <vt:lpstr>Droplet</vt:lpstr>
      <vt:lpstr>ማጨት</vt:lpstr>
      <vt:lpstr>የማጨት ትርጉም</vt:lpstr>
      <vt:lpstr>የማጨት ሂደት</vt:lpstr>
      <vt:lpstr>የማጨት ዘዴዎች</vt:lpstr>
      <vt:lpstr>…የማጨት ዘዴዎች</vt:lpstr>
      <vt:lpstr>የማጨት ዘዴዎች</vt:lpstr>
      <vt:lpstr>ማሕበራዊ ቁርኝት መድረክ</vt:lpstr>
      <vt:lpstr>ዛሬ ላይ ያለንን የማሕበራዊ ቁርኝት መለካት</vt:lpstr>
      <vt:lpstr>PowerPoint Presentation</vt:lpstr>
      <vt:lpstr>PowerPoint Presentation</vt:lpstr>
      <vt:lpstr>የማጨት ዓይነቶች</vt:lpstr>
      <vt:lpstr>ማጨት እንዴት ይተገበራል</vt:lpstr>
      <vt:lpstr>PowerPoint Presentation</vt:lpstr>
      <vt:lpstr>ጂሲስተም ደንበኛ የማፍራት መመሪያ ቅፅ</vt:lpstr>
      <vt:lpstr>የማጨት ስክሪፕት</vt:lpstr>
      <vt:lpstr>2. በአካል</vt:lpstr>
      <vt:lpstr>አመሰግናለሁ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ማጨት</dc:title>
  <dc:creator>user</dc:creator>
  <cp:lastModifiedBy>user</cp:lastModifiedBy>
  <cp:revision>24</cp:revision>
  <dcterms:created xsi:type="dcterms:W3CDTF">2021-06-19T18:30:13Z</dcterms:created>
  <dcterms:modified xsi:type="dcterms:W3CDTF">2021-06-20T06:03:40Z</dcterms:modified>
</cp:coreProperties>
</file>